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9" r:id="rId4"/>
    <p:sldId id="258" r:id="rId5"/>
    <p:sldId id="260" r:id="rId6"/>
    <p:sldId id="261" r:id="rId7"/>
    <p:sldId id="262" r:id="rId8"/>
    <p:sldId id="263" r:id="rId9"/>
    <p:sldId id="264" r:id="rId10"/>
    <p:sldId id="265" r:id="rId11"/>
    <p:sldId id="266" r:id="rId12"/>
    <p:sldId id="267" r:id="rId13"/>
    <p:sldId id="270" r:id="rId14"/>
    <p:sldId id="268" r:id="rId15"/>
    <p:sldId id="269" r:id="rId16"/>
    <p:sldId id="274" r:id="rId17"/>
    <p:sldId id="271" r:id="rId18"/>
    <p:sldId id="280" r:id="rId19"/>
    <p:sldId id="278" r:id="rId20"/>
    <p:sldId id="273" r:id="rId21"/>
    <p:sldId id="275" r:id="rId22"/>
    <p:sldId id="276" r:id="rId23"/>
    <p:sldId id="277"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mage.slidesharecdn.com/c4theoryoforiginofthestate-150427042129-conversion-gate02/95/c4-theory-of-origin-of-the-state-22-638.jpg?cb=143010850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3.State: Origin &amp;Function</a:t>
            </a:r>
            <a:endParaRPr lang="en-US" dirty="0"/>
          </a:p>
        </p:txBody>
      </p:sp>
      <p:sp>
        <p:nvSpPr>
          <p:cNvPr id="3" name="Subtitle 2"/>
          <p:cNvSpPr>
            <a:spLocks noGrp="1"/>
          </p:cNvSpPr>
          <p:nvPr>
            <p:ph type="subTitle" idx="1"/>
          </p:nvPr>
        </p:nvSpPr>
        <p:spPr/>
        <p:txBody>
          <a:bodyPr>
            <a:normAutofit fontScale="55000" lnSpcReduction="20000"/>
          </a:bodyPr>
          <a:lstStyle/>
          <a:p>
            <a:pPr algn="l"/>
            <a:r>
              <a:rPr lang="en-IN" dirty="0" smtClean="0">
                <a:latin typeface="Arial Black" pitchFamily="34" charset="0"/>
              </a:rPr>
              <a:t>For                                                                 By</a:t>
            </a:r>
          </a:p>
          <a:p>
            <a:pPr algn="l"/>
            <a:r>
              <a:rPr lang="en-IN" dirty="0" smtClean="0">
                <a:latin typeface="Arial Black" pitchFamily="34" charset="0"/>
              </a:rPr>
              <a:t>B.A. (</a:t>
            </a:r>
            <a:r>
              <a:rPr lang="en-IN" dirty="0" err="1" smtClean="0">
                <a:latin typeface="Arial Black" pitchFamily="34" charset="0"/>
              </a:rPr>
              <a:t>Pol.Sc</a:t>
            </a:r>
            <a:r>
              <a:rPr lang="en-IN" dirty="0" smtClean="0">
                <a:latin typeface="Arial Black" pitchFamily="34" charset="0"/>
              </a:rPr>
              <a:t>.(</a:t>
            </a:r>
            <a:r>
              <a:rPr lang="en-IN" dirty="0" err="1" smtClean="0">
                <a:latin typeface="Arial Black" pitchFamily="34" charset="0"/>
              </a:rPr>
              <a:t>Hons</a:t>
            </a:r>
            <a:r>
              <a:rPr lang="en-IN" dirty="0" smtClean="0">
                <a:latin typeface="Arial Black" pitchFamily="34" charset="0"/>
              </a:rPr>
              <a:t>.)                                 G K </a:t>
            </a:r>
            <a:r>
              <a:rPr lang="en-IN" dirty="0" err="1" smtClean="0">
                <a:latin typeface="Arial Black" pitchFamily="34" charset="0"/>
              </a:rPr>
              <a:t>Jha</a:t>
            </a:r>
            <a:r>
              <a:rPr lang="en-IN" dirty="0" smtClean="0">
                <a:latin typeface="Arial Black" pitchFamily="34" charset="0"/>
              </a:rPr>
              <a:t/>
            </a:r>
            <a:br>
              <a:rPr lang="en-IN" dirty="0" smtClean="0">
                <a:latin typeface="Arial Black" pitchFamily="34" charset="0"/>
              </a:rPr>
            </a:br>
            <a:r>
              <a:rPr lang="en-IN" dirty="0" smtClean="0">
                <a:latin typeface="Arial Black" pitchFamily="34" charset="0"/>
              </a:rPr>
              <a:t>Degree </a:t>
            </a:r>
            <a:r>
              <a:rPr lang="en-IN" dirty="0" smtClean="0">
                <a:latin typeface="Arial Black" pitchFamily="34" charset="0"/>
              </a:rPr>
              <a:t>Part-I, Paper-I                         </a:t>
            </a:r>
            <a:r>
              <a:rPr lang="en-IN" dirty="0" smtClean="0">
                <a:latin typeface="Arial Black" pitchFamily="34" charset="0"/>
              </a:rPr>
              <a:t>Asst. Prof.</a:t>
            </a:r>
          </a:p>
          <a:p>
            <a:pPr algn="l"/>
            <a:r>
              <a:rPr lang="en-IN" dirty="0" smtClean="0">
                <a:latin typeface="Arial Black" pitchFamily="34" charset="0"/>
                <a:ea typeface="Verdana" pitchFamily="34" charset="0"/>
              </a:rPr>
              <a:t>                                                     </a:t>
            </a:r>
            <a:r>
              <a:rPr lang="en-IN" b="1" dirty="0" err="1" smtClean="0">
                <a:latin typeface="Arial Black" pitchFamily="34" charset="0"/>
                <a:ea typeface="Verdana" pitchFamily="34" charset="0"/>
              </a:rPr>
              <a:t>Deptt</a:t>
            </a:r>
            <a:r>
              <a:rPr lang="en-IN" b="1" dirty="0" smtClean="0">
                <a:latin typeface="Arial Black" pitchFamily="34" charset="0"/>
                <a:ea typeface="Verdana" pitchFamily="34" charset="0"/>
              </a:rPr>
              <a:t>. Of Pol. Sc.</a:t>
            </a:r>
          </a:p>
          <a:p>
            <a:pPr algn="l"/>
            <a:r>
              <a:rPr lang="en-IN" b="1" dirty="0" smtClean="0">
                <a:latin typeface="Arial Black" pitchFamily="34" charset="0"/>
                <a:ea typeface="Verdana" pitchFamily="34" charset="0"/>
              </a:rPr>
              <a:t>                                    Marwari College,Darbhanga</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 Theory</a:t>
            </a:r>
            <a:endParaRPr lang="en-US" dirty="0"/>
          </a:p>
        </p:txBody>
      </p:sp>
      <p:sp>
        <p:nvSpPr>
          <p:cNvPr id="3" name="Content Placeholder 2"/>
          <p:cNvSpPr>
            <a:spLocks noGrp="1"/>
          </p:cNvSpPr>
          <p:nvPr>
            <p:ph idx="1"/>
          </p:nvPr>
        </p:nvSpPr>
        <p:spPr/>
        <p:txBody>
          <a:bodyPr/>
          <a:lstStyle/>
          <a:p>
            <a:pPr>
              <a:buNone/>
            </a:pPr>
            <a:r>
              <a:rPr lang="en-US" dirty="0" smtClean="0"/>
              <a:t>iii) Power is their justification and raison d'être</a:t>
            </a:r>
          </a:p>
          <a:p>
            <a:pPr>
              <a:buNone/>
            </a:pPr>
            <a:r>
              <a:rPr lang="en-US" dirty="0" smtClean="0"/>
              <a:t>iv) The maintenance and extension of power within and without is the sole aim of the State.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Contract Theory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postulates a state of nature as the original conditions mankind and</a:t>
            </a:r>
          </a:p>
          <a:p>
            <a:r>
              <a:rPr lang="en-US" dirty="0" smtClean="0"/>
              <a:t> The state of nature was not an organized society. Each man living therein led a life of his own, uncontrolled by any laws of human imposition.</a:t>
            </a:r>
          </a:p>
          <a:p>
            <a:r>
              <a:rPr lang="en-US" dirty="0" smtClean="0"/>
              <a:t>Social Contract is a Voluntary agreement made amongst individuals through which an organized society, or State, is brought into existence.</a:t>
            </a:r>
          </a:p>
          <a:p>
            <a:r>
              <a:rPr lang="en-US" dirty="0" smtClean="0"/>
              <a:t>Hobbes, Locke Rousseau as original thinkers and revived by John Rawls in modern times.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Social Contract Theory</a:t>
            </a:r>
            <a:endParaRPr lang="en-US" dirty="0"/>
          </a:p>
        </p:txBody>
      </p:sp>
      <p:sp>
        <p:nvSpPr>
          <p:cNvPr id="3" name="Content Placeholder 2"/>
          <p:cNvSpPr>
            <a:spLocks noGrp="1"/>
          </p:cNvSpPr>
          <p:nvPr>
            <p:ph idx="1"/>
          </p:nvPr>
        </p:nvSpPr>
        <p:spPr/>
        <p:txBody>
          <a:bodyPr>
            <a:normAutofit fontScale="92500"/>
          </a:bodyPr>
          <a:lstStyle/>
          <a:p>
            <a:pPr algn="just">
              <a:buFont typeface="Wingdings" pitchFamily="2" charset="2"/>
              <a:buChar char="Ø"/>
            </a:pPr>
            <a:r>
              <a:rPr lang="en-US" sz="2800" dirty="0" smtClean="0"/>
              <a:t>The image of a hypothetical stateless </a:t>
            </a:r>
            <a:r>
              <a:rPr lang="en-US" sz="2800" dirty="0" err="1" smtClean="0"/>
              <a:t>society,i.e</a:t>
            </a:r>
            <a:r>
              <a:rPr lang="en-US" sz="2800" dirty="0" smtClean="0"/>
              <a:t>. a state of nature is established. Unconstrained freedom means that life is ‘solitary, poor, nasty, brutish and short’.</a:t>
            </a:r>
          </a:p>
          <a:p>
            <a:pPr algn="just">
              <a:buFont typeface="Wingdings" pitchFamily="2" charset="2"/>
              <a:buChar char="Ø"/>
            </a:pPr>
            <a:r>
              <a:rPr lang="en-US" sz="2800" dirty="0" smtClean="0"/>
              <a:t>Individuals therefore seek to escape from the state of nature by entering into a social contract, recognizing that only a sovereign power can secure order and stability.</a:t>
            </a:r>
          </a:p>
          <a:p>
            <a:pPr algn="just">
              <a:buFont typeface="Wingdings" pitchFamily="2" charset="2"/>
              <a:buChar char="Ø"/>
            </a:pPr>
            <a:r>
              <a:rPr lang="en-US" sz="2800" dirty="0" smtClean="0"/>
              <a:t>The social contract obliges  citizens to respect and obey the state, ultimately in gratitude for the stability and security that only a system of political rule can deliver.</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 Hobbes(1588-1679)</a:t>
            </a:r>
            <a:endParaRPr lang="en-US" dirty="0"/>
          </a:p>
        </p:txBody>
      </p:sp>
      <p:sp>
        <p:nvSpPr>
          <p:cNvPr id="3" name="Content Placeholder 2"/>
          <p:cNvSpPr>
            <a:spLocks noGrp="1"/>
          </p:cNvSpPr>
          <p:nvPr>
            <p:ph idx="1"/>
          </p:nvPr>
        </p:nvSpPr>
        <p:spPr/>
        <p:txBody>
          <a:bodyPr>
            <a:normAutofit/>
          </a:bodyPr>
          <a:lstStyle/>
          <a:p>
            <a:pPr algn="just"/>
            <a:r>
              <a:rPr lang="en-US" sz="2800" dirty="0" smtClean="0"/>
              <a:t>An English Philosopher, who subsequently became tutor of the Cavendish family. Writing at a time of uncertainty and civil strife, precipitated by English Revolution, Hobbes developed the first comprehensive theory of nature and human behaviour since Aristotle.</a:t>
            </a:r>
          </a:p>
          <a:p>
            <a:pPr algn="just"/>
            <a:r>
              <a:rPr lang="en-US" sz="2800" dirty="0" smtClean="0"/>
              <a:t>His classic work </a:t>
            </a:r>
            <a:r>
              <a:rPr lang="en-US" sz="2800" b="1" i="1" dirty="0" smtClean="0"/>
              <a:t>Leviathan(1651) </a:t>
            </a:r>
            <a:r>
              <a:rPr lang="en-US" sz="2800" dirty="0" smtClean="0"/>
              <a:t>discussed the grounds of political obligation and provided a defence for absolutist government. </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 Hobbes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State of Nature: characterized as the </a:t>
            </a:r>
            <a:r>
              <a:rPr lang="en-US" b="1" i="1" dirty="0" smtClean="0"/>
              <a:t>pre-social</a:t>
            </a:r>
            <a:r>
              <a:rPr lang="en-US" dirty="0" smtClean="0"/>
              <a:t> phase of human nature “the liberty that each man has to use his own power for the preservation of his own nature.” Man not at all social, indeed “nothing but grief in the company of his fellows”- all being almost equally selfish, self- seeking, egoistic, brutal and aggressive.</a:t>
            </a:r>
          </a:p>
          <a:p>
            <a:pPr algn="just">
              <a:buNone/>
            </a:pPr>
            <a:r>
              <a:rPr lang="en-US" dirty="0" smtClean="0"/>
              <a:t> The Contract: Agreed to surrender their natural rights into the hands of common superior and to obey his commands. A contract binding each and all to unquestioning obedience to a sovereign could really establish a stable commonwealth.</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Locke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State of Nature: It was pre-political and not pre-social Man was neither selfish, nor self- seeking, nor aggressive. Men were equal and free to act they thought fit, but within the bounds of the law of nature.</a:t>
            </a:r>
          </a:p>
          <a:p>
            <a:r>
              <a:rPr lang="en-US" dirty="0" smtClean="0"/>
              <a:t> Need for Civil Society According to Locke, this “ill condition” was due to three important wants which remained unsatisfied in the state of nature: </a:t>
            </a:r>
            <a:r>
              <a:rPr lang="en-US" dirty="0" err="1" smtClean="0"/>
              <a:t>i</a:t>
            </a:r>
            <a:r>
              <a:rPr lang="en-US" dirty="0" smtClean="0"/>
              <a:t>) The want of an established, settled, known law ii) The want of a known and indifferent judge, and iii) The want of an executing power to enforce just decisions.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social contract was no more than a transfer of certain rights and powers so that man’s remaining rights would be protected and preserved. The contract was for limited and specific purposes and what was given up was transferred to the community as a whole and not to a man or to a assembly of men.</a:t>
            </a:r>
          </a:p>
          <a:p>
            <a:r>
              <a:rPr lang="en-US" dirty="0" smtClean="0"/>
              <a:t> Two Contracts: </a:t>
            </a:r>
          </a:p>
          <a:p>
            <a:r>
              <a:rPr lang="en-US" dirty="0" err="1" smtClean="0"/>
              <a:t>i</a:t>
            </a:r>
            <a:r>
              <a:rPr lang="en-US" dirty="0" smtClean="0"/>
              <a:t>) A Social Contract which brought into being the civil society or the State.</a:t>
            </a:r>
          </a:p>
          <a:p>
            <a:r>
              <a:rPr lang="en-US" dirty="0" smtClean="0"/>
              <a:t> ii) A governmental contract when society in its corporate capacity established a government and selected a ruler to remove the inconveniences, which necessitates the formation of the civil society or the State. </a:t>
            </a:r>
          </a:p>
          <a:p>
            <a:r>
              <a:rPr lang="en-US" dirty="0" smtClean="0"/>
              <a:t>Locke recognized the existence of 3 powers in the civil society or the State: legislative, executive and federative.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Jean  Jacques Rousseau(1712-78)</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State of Nature: man in this state of nature was a “noble savage” who led a life of primitive simplicity and idyllic happiness.</a:t>
            </a:r>
            <a:r>
              <a:rPr lang="en-US" dirty="0" smtClean="0">
                <a:hlinkClick r:id="rId2" tooltip="He was independent, contented, self-&#10;sufficient, healthy, a..."/>
              </a:rPr>
              <a:t> </a:t>
            </a:r>
            <a:r>
              <a:rPr lang="en-US" dirty="0" smtClean="0"/>
              <a:t>He was independent, contented, self- sufficient, healthy, and fearless and “without need of his fellows or desire to harm them.” </a:t>
            </a:r>
          </a:p>
          <a:p>
            <a:r>
              <a:rPr lang="en-US" dirty="0" smtClean="0"/>
              <a:t>Emergence of Civil Society: individuals became a collective unity – a society “puts his person and all his power in common under the supreme direction of the general will and in our corporate capacity we receive each member as an indivisible part of the whole.”</a:t>
            </a:r>
          </a:p>
          <a:p>
            <a:pPr>
              <a:buNone/>
            </a:pPr>
            <a:r>
              <a:rPr lang="en-US" dirty="0" smtClean="0"/>
              <a:t>   General Will: only </a:t>
            </a:r>
            <a:r>
              <a:rPr lang="en-US" b="1" i="1" dirty="0" smtClean="0"/>
              <a:t>one contract </a:t>
            </a:r>
            <a:r>
              <a:rPr lang="en-US" dirty="0" smtClean="0"/>
              <a:t>- social and political The individual surrendered himself completely and unconditionally to the will of the body of which he became a member. The body so created was a moral and collective body and Rousseau called it the General Will.</a:t>
            </a:r>
          </a:p>
          <a:p>
            <a:pPr>
              <a:buNone/>
            </a:pPr>
            <a:r>
              <a:rPr lang="en-US" dirty="0" smtClean="0"/>
              <a:t>    The unique feature of the General Will: It represented collective good as distinguished from the private interests of its members. It was the will of all the citizens when they were willing not their own private but the general good. all citizens willing the best interests of the community and its lasting welfare, it must it must be sovereign.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F:\UNIT-I\a13a6c534a1e2cfc5cb46a500bd2c4d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General Will- </a:t>
            </a:r>
            <a:r>
              <a:rPr lang="en-US" dirty="0" smtClean="0"/>
              <a:t>the genuine interest of a collective body, equivalent to the common good; the will of all, provided each person acts selflessly.</a:t>
            </a:r>
          </a:p>
          <a:p>
            <a:pPr algn="just"/>
            <a:r>
              <a:rPr lang="en-US" dirty="0" smtClean="0"/>
              <a:t>Rousseau's writing(Emile and The Social Contract) reflect a deep belief in the goodness of ‘natural’ men and the corruption of ‘Social Men”.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Idea </a:t>
            </a:r>
            <a:r>
              <a:rPr lang="en-IN" smtClean="0"/>
              <a:t>of State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t>So far we have understood as to what is state and what it does. It is pertinent to as under what conditions state originated and what it really dies to us. It is a well known fact that State is a modern idea but its traces can be found in almost all civilizations in mythical as well as epistemological form. </a:t>
            </a:r>
          </a:p>
          <a:p>
            <a:pPr algn="just"/>
            <a:r>
              <a:rPr lang="en-IN" dirty="0" smtClean="0"/>
              <a:t>Today we’re going to chart a different terrain to understand the background of the origin of state by conveniently discussing some of the important theories on it.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Patriarchal Theory</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Patriarchy</a:t>
            </a:r>
            <a:r>
              <a:rPr lang="en-US" dirty="0" smtClean="0"/>
              <a:t> literally means ‘rule by the father'. The domination of husband-father within the family, and the subordination of his wife and children. However in general sense the term is used to denote the ‘rule by men’, drawing attention to the totality of oppression and exploitation to which women are subjects. It is a key concept in radical Feminist analysis,tn that it emphasizes that gender inequality is systematic, institutionalized and pervasive.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Patriarchal Theory…</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 State is an enlargement of the family. Originally, the family consisted of a man, his wife and children. The father was the head of the family and his control and authority was complete in all respects over all its members. </a:t>
            </a:r>
          </a:p>
          <a:p>
            <a:pPr algn="just">
              <a:buNone/>
            </a:pPr>
            <a:r>
              <a:rPr lang="en-US" dirty="0" smtClean="0"/>
              <a:t>When his children married there was expansion in the original family and it led to the establishment of new families. But the authority of the father and head of the original family remained unabated as before all lived and functioned under the recognized authority of the senior living male member of the original family.</a:t>
            </a:r>
          </a:p>
          <a:p>
            <a:pPr>
              <a:buNone/>
            </a:pPr>
            <a:r>
              <a:rPr lang="en-US" dirty="0" smtClean="0"/>
              <a:t> With the lapse of time many members withdrew from the parent tribe and settled in new lands in search of their living. SIR HENRY MAINE’S is the original proponent f this theory.</a:t>
            </a:r>
          </a:p>
          <a:p>
            <a:pPr algn="just">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Matriarchal Theory</a:t>
            </a:r>
            <a:endParaRPr lang="en-US" dirty="0"/>
          </a:p>
        </p:txBody>
      </p:sp>
      <p:sp>
        <p:nvSpPr>
          <p:cNvPr id="3" name="Content Placeholder 2"/>
          <p:cNvSpPr>
            <a:spLocks noGrp="1"/>
          </p:cNvSpPr>
          <p:nvPr>
            <p:ph idx="1"/>
          </p:nvPr>
        </p:nvSpPr>
        <p:spPr/>
        <p:txBody>
          <a:bodyPr>
            <a:noAutofit/>
          </a:bodyPr>
          <a:lstStyle/>
          <a:p>
            <a:pPr>
              <a:buNone/>
            </a:pPr>
            <a:r>
              <a:rPr lang="en-US" sz="2400" dirty="0" smtClean="0"/>
              <a:t>Mc </a:t>
            </a:r>
            <a:r>
              <a:rPr lang="en-US" sz="2400" dirty="0" err="1" smtClean="0"/>
              <a:t>Lennan</a:t>
            </a:r>
            <a:r>
              <a:rPr lang="en-US" sz="2400" dirty="0" smtClean="0"/>
              <a:t>, Jenks and Morgan are the notable exponents of the Matriarchal Theory. </a:t>
            </a:r>
          </a:p>
          <a:p>
            <a:pPr>
              <a:buNone/>
            </a:pPr>
            <a:r>
              <a:rPr lang="en-US" sz="2400" dirty="0" smtClean="0"/>
              <a:t>They reject outright the proposition that the patriarchal family was the earliest form of society. Kinship could only be traced through mother, matriarch.</a:t>
            </a:r>
          </a:p>
          <a:p>
            <a:pPr>
              <a:buNone/>
            </a:pPr>
            <a:r>
              <a:rPr lang="en-US" sz="2400" dirty="0" smtClean="0"/>
              <a:t>The advocates of this theory maintain that patriarchal family is possible where either the monogamous or the polygamous institution of marriage exists. The earliest form of marriage was polyandry, one wife having several husbands.</a:t>
            </a:r>
          </a:p>
          <a:p>
            <a:pPr>
              <a:buNone/>
            </a:pPr>
            <a:r>
              <a:rPr lang="en-US" sz="2400" dirty="0" smtClean="0"/>
              <a:t>“the credit of having discovered the clan, a maternally organized, hereditary and unilateral unit, unilateral because children traded this system belonged to the clan of their mother, without regard to the clan of their father.”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or Evolutionary theory</a:t>
            </a:r>
            <a:endParaRPr lang="en-US" dirty="0"/>
          </a:p>
        </p:txBody>
      </p:sp>
      <p:sp>
        <p:nvSpPr>
          <p:cNvPr id="3" name="Content Placeholder 2"/>
          <p:cNvSpPr>
            <a:spLocks noGrp="1"/>
          </p:cNvSpPr>
          <p:nvPr>
            <p:ph idx="1"/>
          </p:nvPr>
        </p:nvSpPr>
        <p:spPr/>
        <p:txBody>
          <a:bodyPr/>
          <a:lstStyle/>
          <a:p>
            <a:pPr algn="just"/>
            <a:r>
              <a:rPr lang="en-US" dirty="0" smtClean="0"/>
              <a:t>It explains that the State is the product of growth, a slow and steady evolution extending over a long period of time and shaping itself into the complex structure of a modern State.</a:t>
            </a:r>
          </a:p>
          <a:p>
            <a:pPr algn="just"/>
            <a:r>
              <a:rPr lang="en-US" dirty="0" smtClean="0"/>
              <a:t>Important Factors of rise and growth of the State: </a:t>
            </a:r>
            <a:r>
              <a:rPr lang="en-US" dirty="0" err="1" smtClean="0"/>
              <a:t>i</a:t>
            </a:r>
            <a:r>
              <a:rPr lang="en-US" dirty="0" smtClean="0"/>
              <a:t>) Kinship ii) Religion iii) Property and Defense iv) Force v) Political Consciousness.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lieu of conclusion…</a:t>
            </a:r>
            <a:endParaRPr lang="en-US" dirty="0"/>
          </a:p>
        </p:txBody>
      </p:sp>
      <p:sp>
        <p:nvSpPr>
          <p:cNvPr id="3" name="Content Placeholder 2"/>
          <p:cNvSpPr>
            <a:spLocks noGrp="1"/>
          </p:cNvSpPr>
          <p:nvPr>
            <p:ph idx="1"/>
          </p:nvPr>
        </p:nvSpPr>
        <p:spPr/>
        <p:txBody>
          <a:bodyPr/>
          <a:lstStyle/>
          <a:p>
            <a:endParaRPr lang="en-US"/>
          </a:p>
        </p:txBody>
      </p:sp>
      <p:pic>
        <p:nvPicPr>
          <p:cNvPr id="1026" name="Picture 2" descr="Image result for Rousseau quotes"/>
          <p:cNvPicPr>
            <a:picLocks noChangeAspect="1" noChangeArrowheads="1"/>
          </p:cNvPicPr>
          <p:nvPr/>
        </p:nvPicPr>
        <p:blipFill>
          <a:blip r:embed="rId2"/>
          <a:srcRect/>
          <a:stretch>
            <a:fillRect/>
          </a:stretch>
        </p:blipFill>
        <p:spPr bwMode="auto">
          <a:xfrm>
            <a:off x="533400" y="1600200"/>
            <a:ext cx="8096250" cy="4267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a:t>
            </a:r>
            <a:endParaRPr lang="en-US" dirty="0"/>
          </a:p>
        </p:txBody>
      </p:sp>
      <p:sp>
        <p:nvSpPr>
          <p:cNvPr id="3" name="Content Placeholder 2"/>
          <p:cNvSpPr>
            <a:spLocks noGrp="1"/>
          </p:cNvSpPr>
          <p:nvPr>
            <p:ph idx="1"/>
          </p:nvPr>
        </p:nvSpPr>
        <p:spPr/>
        <p:txBody>
          <a:bodyPr/>
          <a:lstStyle/>
          <a:p>
            <a:r>
              <a:rPr lang="en-US" dirty="0" smtClean="0"/>
              <a:t>Divine origin theory;</a:t>
            </a:r>
          </a:p>
          <a:p>
            <a:r>
              <a:rPr lang="en-US" dirty="0" smtClean="0"/>
              <a:t>Force Theory;</a:t>
            </a:r>
          </a:p>
          <a:p>
            <a:r>
              <a:rPr lang="en-US" dirty="0" smtClean="0"/>
              <a:t>Patriarchal Theory;</a:t>
            </a:r>
          </a:p>
          <a:p>
            <a:r>
              <a:rPr lang="en-US" dirty="0" smtClean="0"/>
              <a:t>Matriarchal Theory;</a:t>
            </a:r>
          </a:p>
          <a:p>
            <a:r>
              <a:rPr lang="en-US" dirty="0" smtClean="0"/>
              <a:t>Social Contract Theory;</a:t>
            </a:r>
          </a:p>
          <a:p>
            <a:r>
              <a:rPr lang="en-US" dirty="0" smtClean="0"/>
              <a:t>Historical/Evolutionary theory; and </a:t>
            </a:r>
          </a:p>
          <a:p>
            <a:r>
              <a:rPr lang="en-US" dirty="0" smtClean="0"/>
              <a:t>Marxist Theory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Divine Origin/Right Theory</a:t>
            </a:r>
            <a:endParaRPr lang="en-US" dirty="0"/>
          </a:p>
        </p:txBody>
      </p:sp>
      <p:sp>
        <p:nvSpPr>
          <p:cNvPr id="3" name="Content Placeholder 2"/>
          <p:cNvSpPr>
            <a:spLocks noGrp="1"/>
          </p:cNvSpPr>
          <p:nvPr>
            <p:ph idx="1"/>
          </p:nvPr>
        </p:nvSpPr>
        <p:spPr/>
        <p:txBody>
          <a:bodyPr>
            <a:normAutofit fontScale="92500"/>
          </a:bodyPr>
          <a:lstStyle/>
          <a:p>
            <a:r>
              <a:rPr lang="en-US" dirty="0" smtClean="0"/>
              <a:t>The State, its advocates maintain was created by God and governed by His deputy or vicegerent.</a:t>
            </a:r>
          </a:p>
          <a:p>
            <a:r>
              <a:rPr lang="en-US" dirty="0" smtClean="0"/>
              <a:t>He (God) sent His deputy to rule over them.</a:t>
            </a:r>
          </a:p>
          <a:p>
            <a:pPr algn="just"/>
            <a:r>
              <a:rPr lang="en-US" dirty="0" smtClean="0"/>
              <a:t>The ruler was a divinely appointed agent and he was responsible for his actions to God alone. </a:t>
            </a:r>
          </a:p>
          <a:p>
            <a:pPr algn="just"/>
            <a:r>
              <a:rPr lang="en-US" dirty="0" smtClean="0"/>
              <a:t>As the ruler was the deputy of God, obedience to him was held to be a religious duty and resistance a sin.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Divine right theory…</a:t>
            </a:r>
            <a:endParaRPr lang="en-US" dirty="0"/>
          </a:p>
        </p:txBody>
      </p:sp>
      <p:sp>
        <p:nvSpPr>
          <p:cNvPr id="3" name="Content Placeholder 2"/>
          <p:cNvSpPr>
            <a:spLocks noGrp="1"/>
          </p:cNvSpPr>
          <p:nvPr>
            <p:ph idx="1"/>
          </p:nvPr>
        </p:nvSpPr>
        <p:spPr/>
        <p:txBody>
          <a:bodyPr/>
          <a:lstStyle/>
          <a:p>
            <a:r>
              <a:rPr lang="en-US" dirty="0" smtClean="0"/>
              <a:t>Nobody could limit his will and restrict his power. </a:t>
            </a:r>
          </a:p>
          <a:p>
            <a:r>
              <a:rPr lang="en-US" dirty="0" smtClean="0"/>
              <a:t>His word was law and his actions were always just and benevolent.</a:t>
            </a:r>
          </a:p>
          <a:p>
            <a:r>
              <a:rPr lang="en-US" dirty="0" smtClean="0"/>
              <a:t> To complain against the authority of the ruler and to characterize his actions as unjust was a </a:t>
            </a:r>
            <a:r>
              <a:rPr lang="en-US" b="1" i="1" dirty="0" smtClean="0"/>
              <a:t>sin</a:t>
            </a:r>
            <a:r>
              <a:rPr lang="en-US" dirty="0" smtClean="0"/>
              <a:t> for which there was divine punishment.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This theory is so enunciated, believed in and accepted, thus, implied: </a:t>
            </a:r>
          </a:p>
          <a:p>
            <a:r>
              <a:rPr lang="en-US" dirty="0" err="1" smtClean="0"/>
              <a:t>i</a:t>
            </a:r>
            <a:r>
              <a:rPr lang="en-US" dirty="0" smtClean="0"/>
              <a:t>) That God deliberately created the State and this specific act of His grace was to save mankind from destruction.</a:t>
            </a:r>
          </a:p>
          <a:p>
            <a:r>
              <a:rPr lang="en-US" dirty="0" smtClean="0"/>
              <a:t> ii) God sent his Deputy or Vice-regent to rule over mankind.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a:t>
            </a:r>
            <a:endParaRPr lang="en-US" dirty="0"/>
          </a:p>
        </p:txBody>
      </p:sp>
      <p:sp>
        <p:nvSpPr>
          <p:cNvPr id="3" name="Content Placeholder 2"/>
          <p:cNvSpPr>
            <a:spLocks noGrp="1"/>
          </p:cNvSpPr>
          <p:nvPr>
            <p:ph idx="1"/>
          </p:nvPr>
        </p:nvSpPr>
        <p:spPr/>
        <p:txBody>
          <a:bodyPr>
            <a:normAutofit lnSpcReduction="10000"/>
          </a:bodyPr>
          <a:lstStyle/>
          <a:p>
            <a:r>
              <a:rPr lang="en-US" dirty="0" smtClean="0"/>
              <a:t>The divine rights of kings /Monarchy is divinely ordained and the King draws his authority from God.</a:t>
            </a:r>
          </a:p>
          <a:p>
            <a:r>
              <a:rPr lang="en-US" dirty="0" smtClean="0"/>
              <a:t> Monarchy is hereditary and it is the divine right of a King that it should pass from father to son. </a:t>
            </a:r>
          </a:p>
          <a:p>
            <a:r>
              <a:rPr lang="en-US" dirty="0" smtClean="0"/>
              <a:t>The King is answerable to God alone and resistance to the lawful authority of a King is a sin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 Theory</a:t>
            </a:r>
            <a:endParaRPr lang="en-US" dirty="0"/>
          </a:p>
        </p:txBody>
      </p:sp>
      <p:sp>
        <p:nvSpPr>
          <p:cNvPr id="3" name="Content Placeholder 2"/>
          <p:cNvSpPr>
            <a:spLocks noGrp="1"/>
          </p:cNvSpPr>
          <p:nvPr>
            <p:ph idx="1"/>
          </p:nvPr>
        </p:nvSpPr>
        <p:spPr/>
        <p:txBody>
          <a:bodyPr/>
          <a:lstStyle/>
          <a:p>
            <a:r>
              <a:rPr lang="en-US" dirty="0" smtClean="0"/>
              <a:t> It emphasizes the origin of the State in the subordination of the weak to the strong. </a:t>
            </a:r>
          </a:p>
          <a:p>
            <a:r>
              <a:rPr lang="en-US" dirty="0" smtClean="0"/>
              <a:t>A person physically stronger can capture and enslaved the weak. Having increased the number of his followers, over whom he exercised undisputed authority, he became a tribal chief.</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 Theory…</a:t>
            </a:r>
            <a:endParaRPr lang="en-US" dirty="0"/>
          </a:p>
        </p:txBody>
      </p:sp>
      <p:sp>
        <p:nvSpPr>
          <p:cNvPr id="3" name="Content Placeholder 2"/>
          <p:cNvSpPr>
            <a:spLocks noGrp="1"/>
          </p:cNvSpPr>
          <p:nvPr>
            <p:ph idx="1"/>
          </p:nvPr>
        </p:nvSpPr>
        <p:spPr/>
        <p:txBody>
          <a:bodyPr/>
          <a:lstStyle/>
          <a:p>
            <a:r>
              <a:rPr lang="en-US" dirty="0" smtClean="0"/>
              <a:t>The powerful conquered the weak - this process of conquest and domination continued till the victorious tribe secured control over a definite territory.</a:t>
            </a:r>
          </a:p>
          <a:p>
            <a:pPr>
              <a:buNone/>
            </a:pPr>
            <a:r>
              <a:rPr lang="en-US" dirty="0" smtClean="0"/>
              <a:t> Implications Of The Theory Of Force:</a:t>
            </a:r>
          </a:p>
          <a:p>
            <a:r>
              <a:rPr lang="en-US" dirty="0" smtClean="0"/>
              <a:t> I) Force is not only a historical factor, but is present essential feature of the State </a:t>
            </a:r>
          </a:p>
          <a:p>
            <a:r>
              <a:rPr lang="en-US" dirty="0" smtClean="0"/>
              <a:t>ii) The States were born of force only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1380</Words>
  <Application>Microsoft Office PowerPoint</Application>
  <PresentationFormat>On-screen Show (4:3)</PresentationFormat>
  <Paragraphs>90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3.State: Origin &amp;Function</vt:lpstr>
      <vt:lpstr>Idea of State</vt:lpstr>
      <vt:lpstr>Theories</vt:lpstr>
      <vt:lpstr>Divine Origin/Right Theory</vt:lpstr>
      <vt:lpstr>Divine right theory…</vt:lpstr>
      <vt:lpstr>Evaluation</vt:lpstr>
      <vt:lpstr>Criticism</vt:lpstr>
      <vt:lpstr>Force Theory</vt:lpstr>
      <vt:lpstr>Force Theory…</vt:lpstr>
      <vt:lpstr>Force Theory</vt:lpstr>
      <vt:lpstr>Social Contract Theory</vt:lpstr>
      <vt:lpstr>Elements of Social Contract Theory</vt:lpstr>
      <vt:lpstr>Thomas Hobbes(1588-1679)</vt:lpstr>
      <vt:lpstr>Thomas Hobbes</vt:lpstr>
      <vt:lpstr>John Locke</vt:lpstr>
      <vt:lpstr>Locke…</vt:lpstr>
      <vt:lpstr>Jean  Jacques Rousseau(1712-78)</vt:lpstr>
      <vt:lpstr>Slide 18</vt:lpstr>
      <vt:lpstr>Slide 19</vt:lpstr>
      <vt:lpstr>Patriarchal Theory</vt:lpstr>
      <vt:lpstr>Patriarchal Theory…</vt:lpstr>
      <vt:lpstr>Matriarchal Theory</vt:lpstr>
      <vt:lpstr>Historical or Evolutionary theory</vt:lpstr>
      <vt:lpstr>In lieu of 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 of state</dc:title>
  <dc:creator>USER</dc:creator>
  <cp:lastModifiedBy>Windows User</cp:lastModifiedBy>
  <cp:revision>48</cp:revision>
  <dcterms:created xsi:type="dcterms:W3CDTF">2006-08-16T00:00:00Z</dcterms:created>
  <dcterms:modified xsi:type="dcterms:W3CDTF">2020-04-16T08:40:53Z</dcterms:modified>
</cp:coreProperties>
</file>